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5" r:id="rId3"/>
    <p:sldId id="304" r:id="rId4"/>
    <p:sldId id="303" r:id="rId5"/>
    <p:sldId id="298" r:id="rId6"/>
    <p:sldId id="302" r:id="rId7"/>
    <p:sldId id="300" r:id="rId8"/>
    <p:sldId id="299" r:id="rId9"/>
    <p:sldId id="290" r:id="rId10"/>
    <p:sldId id="297" r:id="rId11"/>
    <p:sldId id="296" r:id="rId12"/>
    <p:sldId id="295" r:id="rId13"/>
    <p:sldId id="294" r:id="rId14"/>
    <p:sldId id="293" r:id="rId15"/>
    <p:sldId id="292" r:id="rId16"/>
    <p:sldId id="291" r:id="rId17"/>
    <p:sldId id="287" r:id="rId18"/>
    <p:sldId id="289" r:id="rId19"/>
    <p:sldId id="282" r:id="rId20"/>
    <p:sldId id="288" r:id="rId21"/>
    <p:sldId id="286" r:id="rId22"/>
    <p:sldId id="285" r:id="rId23"/>
    <p:sldId id="284" r:id="rId24"/>
    <p:sldId id="283" r:id="rId25"/>
    <p:sldId id="269" r:id="rId26"/>
    <p:sldId id="281" r:id="rId27"/>
    <p:sldId id="280" r:id="rId28"/>
    <p:sldId id="279" r:id="rId29"/>
    <p:sldId id="278" r:id="rId30"/>
    <p:sldId id="276" r:id="rId31"/>
    <p:sldId id="274" r:id="rId32"/>
    <p:sldId id="275" r:id="rId33"/>
    <p:sldId id="273" r:id="rId34"/>
    <p:sldId id="277" r:id="rId35"/>
    <p:sldId id="272" r:id="rId36"/>
    <p:sldId id="271" r:id="rId37"/>
    <p:sldId id="270" r:id="rId38"/>
    <p:sldId id="266" r:id="rId39"/>
    <p:sldId id="268" r:id="rId40"/>
    <p:sldId id="267" r:id="rId41"/>
    <p:sldId id="265" r:id="rId42"/>
    <p:sldId id="264" r:id="rId43"/>
    <p:sldId id="263" r:id="rId44"/>
    <p:sldId id="262" r:id="rId45"/>
    <p:sldId id="261" r:id="rId46"/>
    <p:sldId id="259" r:id="rId47"/>
    <p:sldId id="260" r:id="rId48"/>
    <p:sldId id="258" r:id="rId49"/>
    <p:sldId id="25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125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0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1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7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3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0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6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2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2181C-3FE1-4941-87E4-1590FCCFF96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9D9B8-D842-4649-A7B5-FF5DCD1D6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TMZxWMjXQU&amp;list=PLFIM0718LjIVknj6sgsSceMqlq242-jN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file:///D:\DATA\Institut%20Teknologi%20Sepuluh%20Nopember\MATERI\Belajar%20Python\Jupyter\UNETPercobaan\unet-Percobaan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D:\DATA\Institut%20Teknologi%20Sepuluh%20Nopember\MATERI\Belajar%20Python\Jupyter\UNETPercobaan\unet-Percobaan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D:\DATA\Institut%20Teknologi%20Sepuluh%20Nopember\MATERI\Belajar%20Python\Jupyter\DataTraining\Coky_30.1.20\train\labe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D:\DATA\Institut%20Teknologi%20Sepuluh%20Nopember\MATERI\Belajar%20Python\Jupyter\FinalProjectNotebookLis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file:///D:\DATA\Institut%20Teknologi%20Sepuluh%20Nopember\MATERI\Belajar%20Python\Jupyter\DataTraining\Coky_30.1.2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3EZS__Z_X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coinmonks/learn-how-to-train-u-net-on-your-dataset-8e3f89fbd62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file:///D:\DATA\Institut%20Teknologi%20Sepuluh%20Nopember\MATERI\Belajar%20Python\Jupyte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file:///D:\DATA\Institut%20Teknologi%20Sepuluh%20Nopember\MATERI\SEMESTER%20VIII\Tugas%20Akhir\Video%20US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TERI/SEMESTER%20VIII/Tugas%20Akhir/Video%20USG/Sample%2023.01.20.C5P/Coky_11Mhz_Gain60_Depth2cm_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TERI/SEMESTER%20VIII/Tugas%20Akhir/Video%20USG/Sample%2023.01.20.C5P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DiAuO3S1EI&amp;list=PLxBhf17jrfxGCKeW0q9_Ov63MMChhO1DI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kV6jmQkSNM&amp;list=PLxBhf17jrfxGqSCPhh1D4dTnp27OS8kHO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DiAuO3S1EI&amp;list=PLxBhf17jrfxGCKeW0q9_Ov63MMChhO1DI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6cjWxfk-Zc&amp;list=PLxBhf17jrfxEFnWyV4nuRZ24MglbAjZT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tBjVvV_iuM&amp;list=PLxBhf17jrfxHPnsYcvAaKYNGJibiaeIO_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5O-RcGtVU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3z9vHu4r6HE" TargetMode="External"/><Relationship Id="rId4" Type="http://schemas.openxmlformats.org/officeDocument/2006/relationships/hyperlink" Target="https://www.youtube.com/watch?v=g4kpvC0jt0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-net-b229b32b4a7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jjwalkarn.me/2016/08/11/intuitive-explanation-convnet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g4O5UOH30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v1JnYv_yWs&amp;list=PLtBw6njQRU-rwp5__7C0oIVt26ZgjG9NI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CcmFXXAHf4&amp;list=PL2-dafEMk2A5bL3R2_esW9WbFFJ_H4K7K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EN-zk9epa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TMZxWMjXQU&amp;list=PLFIM0718LjIVknj6sgsSceMqlq242-jN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25</a:t>
            </a:r>
          </a:p>
          <a:p>
            <a:pPr>
              <a:spcBef>
                <a:spcPts val="0"/>
              </a:spcBef>
            </a:pPr>
            <a:r>
              <a:rPr lang="en-ID" sz="115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hantomsb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9169" y="1628775"/>
            <a:ext cx="7709267" cy="419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0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15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36896" y="1650550"/>
            <a:ext cx="4485117" cy="49228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0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BELAJAR GIT DAN GITHUB</a:t>
            </a:r>
            <a:endParaRPr lang="en-ID" sz="1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  <a:hlinkClick r:id="rId3"/>
            </a:endParaRPr>
          </a:p>
          <a:p>
            <a:pPr algn="l"/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https</a:t>
            </a:r>
            <a:r>
              <a:rPr lang="en-ID" sz="1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://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www.youtube.com/watch?v=lTMZxWMjXQU&amp;list=PLFIM0718LjIVknj6sgsSceMqlq242-jNf</a:t>
            </a:r>
            <a:endParaRPr lang="en-ID" sz="1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0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Dari Channel</a:t>
            </a:r>
          </a:p>
          <a:p>
            <a:pPr algn="l"/>
            <a:r>
              <a:rPr lang="en-ID" sz="2800" dirty="0" smtClean="0">
                <a:solidFill>
                  <a:srgbClr val="92D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Web Programming UNPAS</a:t>
            </a:r>
          </a:p>
          <a:p>
            <a:pPr algn="l"/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Tutorial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enak</a:t>
            </a:r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diikuti</a:t>
            </a:r>
            <a:r>
              <a:rPr lang="en-ID" sz="2800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uhuy</a:t>
            </a:r>
            <a:endParaRPr lang="en-ID" sz="2800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811" y="1517904"/>
            <a:ext cx="3482657" cy="43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15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36896" y="1650550"/>
            <a:ext cx="7922288" cy="49228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0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Belajar</a:t>
            </a:r>
            <a:r>
              <a:rPr lang="en-ID" sz="40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Install CUDA Corrupt </a:t>
            </a:r>
            <a:r>
              <a:rPr lang="en-ID" sz="40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terus</a:t>
            </a:r>
            <a:endParaRPr lang="en-ID" sz="40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Uninstall NVIDIA Driver, install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versi</a:t>
            </a:r>
            <a:r>
              <a:rPr lang="en-ID" sz="2800" dirty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387.92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Tensorflow-gpu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versi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1.15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cuDNN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9.0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versi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7.0.5 (5 Dec 2017) 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Python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versi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3.5.4</a:t>
            </a:r>
          </a:p>
          <a:p>
            <a:r>
              <a:rPr lang="en-ID" sz="60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GAGAL</a:t>
            </a:r>
            <a:endParaRPr lang="en-ID" sz="6000" dirty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72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13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58932"/>
          <a:stretch/>
        </p:blipFill>
        <p:spPr>
          <a:xfrm>
            <a:off x="3433485" y="1435389"/>
            <a:ext cx="8112166" cy="1874739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836896" y="3336416"/>
            <a:ext cx="7202579" cy="32369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Bimbingan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Pak Tri #1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Validasi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Radial Artery 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ColorFlow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(Doppler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Cari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data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sebanyak-banyaknya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minimal </a:t>
            </a:r>
            <a:r>
              <a:rPr lang="en-ID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2 kali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ditulis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di </a:t>
            </a:r>
            <a:r>
              <a:rPr lang="en-ID" sz="16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proposal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Parameter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masing-masing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gain </a:t>
            </a:r>
            <a:r>
              <a:rPr lang="en-ID" sz="20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boleh</a:t>
            </a:r>
            <a:r>
              <a:rPr lang="en-ID" sz="20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berbeda-beda</a:t>
            </a:r>
            <a:r>
              <a:rPr lang="en-ID" sz="20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sampai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menemukan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hasil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yang </a:t>
            </a:r>
            <a:r>
              <a:rPr lang="en-ID" sz="16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baik</a:t>
            </a:r>
            <a:endParaRPr lang="en-ID" sz="16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Cari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perbandingan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metode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konvensional</a:t>
            </a:r>
            <a:r>
              <a:rPr lang="en-ID" sz="16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(</a:t>
            </a:r>
            <a:r>
              <a:rPr lang="en-ID" sz="1400" dirty="0" err="1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bukan</a:t>
            </a:r>
            <a:r>
              <a:rPr lang="en-ID" sz="14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AI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)</a:t>
            </a:r>
            <a:endParaRPr lang="en-ID" sz="16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Kalau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sudah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berhasil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mensegmentasi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arteri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nanti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tahap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selanjutnya</a:t>
            </a:r>
            <a:r>
              <a:rPr lang="en-ID" sz="1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segmentasi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jarum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phantom 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disuntik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jarum</a:t>
            </a:r>
            <a:endParaRPr lang="en-ID" sz="1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2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::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36896" y="1650550"/>
            <a:ext cx="7202579" cy="49228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COBA-COBA PARAMETER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dan</a:t>
            </a:r>
            <a:r>
              <a:rPr lang="en-ID" sz="2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CARI DATA</a:t>
            </a:r>
            <a:endParaRPr lang="en-ID" sz="28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20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Sudah</a:t>
            </a:r>
            <a:r>
              <a:rPr lang="en-ID" sz="20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dapat</a:t>
            </a:r>
            <a:r>
              <a:rPr lang="en-ID" sz="20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24 data, 4 </a:t>
            </a:r>
            <a:r>
              <a:rPr lang="en-ID" sz="20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Unvalid</a:t>
            </a:r>
            <a:endParaRPr lang="en-ID" sz="2000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1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32" y="1753563"/>
            <a:ext cx="2529933" cy="252993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31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433485" y="1489463"/>
            <a:ext cx="8463668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72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COBA </a:t>
            </a:r>
          </a:p>
          <a:p>
            <a:pPr algn="l"/>
            <a:r>
              <a:rPr lang="en-ID" sz="72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 #2</a:t>
            </a:r>
          </a:p>
          <a:p>
            <a:pPr algn="l"/>
            <a:r>
              <a:rPr lang="en-ID" sz="60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4" action="ppaction://hlinkfile"/>
              </a:rPr>
              <a:t>FOLDER</a:t>
            </a:r>
            <a:endParaRPr lang="en-ID" sz="6000" dirty="0" smtClean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Menggunakan</a:t>
            </a: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metode</a:t>
            </a:r>
            <a:r>
              <a:rPr lang="en-ID" dirty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zhixuhao</a:t>
            </a: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yang </a:t>
            </a:r>
            <a:r>
              <a:rPr lang="en-ID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sudah</a:t>
            </a: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di update di GitHub</a:t>
            </a: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Epochs=10,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Akurasi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0.98.. Loss 0.01…</a:t>
            </a: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 data = 64, validating data =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32" y="1739342"/>
            <a:ext cx="2529933" cy="25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30</a:t>
            </a:r>
          </a:p>
          <a:p>
            <a:pPr>
              <a:spcBef>
                <a:spcPts val="0"/>
              </a:spcBef>
            </a:pPr>
            <a:r>
              <a:rPr lang="en-ID" sz="13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728332" y="1650550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66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COBA </a:t>
            </a:r>
          </a:p>
          <a:p>
            <a:pPr algn="l"/>
            <a:r>
              <a:rPr lang="en-ID" sz="66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</a:t>
            </a:r>
          </a:p>
          <a:p>
            <a:pPr algn="l"/>
            <a:r>
              <a:rPr lang="en-ID" sz="66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FOLDER</a:t>
            </a:r>
            <a:endParaRPr lang="en-ID" sz="6600" dirty="0" smtClean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 data : 80, Validating Data : 20</a:t>
            </a:r>
          </a:p>
          <a:p>
            <a:pPr algn="l"/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Epochs=10,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Akurasi</a:t>
            </a:r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97%, loss 0.02…</a:t>
            </a:r>
          </a:p>
          <a:p>
            <a:pPr algn="l"/>
            <a:endParaRPr lang="en-ID" sz="8800" dirty="0" smtClean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19" y="1761420"/>
            <a:ext cx="3095073" cy="3095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04" y="1763606"/>
            <a:ext cx="3135788" cy="31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30</a:t>
            </a:r>
          </a:p>
          <a:p>
            <a:pPr>
              <a:spcBef>
                <a:spcPts val="0"/>
              </a:spcBef>
            </a:pPr>
            <a:r>
              <a:rPr lang="en-ID" sz="13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92471" y="17666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Dataset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siap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: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mencoba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menyiapkan</a:t>
            </a:r>
            <a:r>
              <a:rPr lang="en-ID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image label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untuk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keperluan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training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berupa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gambar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X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x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Y x W.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berformat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tif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.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Warna</a:t>
            </a:r>
            <a:r>
              <a:rPr lang="en-ID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label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harus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biner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(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hitam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putih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).</a:t>
            </a: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Directory : 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 action="ppaction://hlinkfile"/>
              </a:rPr>
              <a:t>train label</a:t>
            </a:r>
            <a:endParaRPr lang="en-ID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TERIMA KASIH PHOTOSHOP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Threshold = 50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Posterize</a:t>
            </a: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= 2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Manual selecting</a:t>
            </a:r>
            <a:endParaRPr lang="en-ID" sz="2000" dirty="0" smtClean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0147"/>
          <a:stretch/>
        </p:blipFill>
        <p:spPr>
          <a:xfrm>
            <a:off x="6582689" y="4453779"/>
            <a:ext cx="5092293" cy="18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29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92471" y="17666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Jadinya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coba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metode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yang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dipake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di website medium: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3200" dirty="0" err="1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Menyiapkan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6000" dirty="0" smtClean="0">
                <a:solidFill>
                  <a:srgbClr val="FF00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dataset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menjadi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136 data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Pengolahan</a:t>
            </a:r>
            <a:r>
              <a:rPr lang="en-ID" sz="3200" dirty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data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gambar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menjadi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256x256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ada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pada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tutorial 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  <a:hlinkClick r:id="rId3" action="ppaction://hlinkfile"/>
              </a:rPr>
              <a:t>Cropping</a:t>
            </a:r>
            <a:endParaRPr lang="en-ID" sz="3200" dirty="0" smtClean="0">
              <a:solidFill>
                <a:schemeClr val="bg1"/>
              </a:solidFill>
              <a:latin typeface="DIN Pro Cond Medium" panose="020B0606020101010102" pitchFamily="34" charset="0"/>
              <a:cs typeface="DIN Pro Cond Medium" panose="020B0606020101010102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Convert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dari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.jpg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ke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.</a:t>
            </a:r>
            <a:r>
              <a:rPr lang="en-ID" sz="3200" dirty="0" err="1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tif</a:t>
            </a:r>
            <a:r>
              <a:rPr lang="en-ID" sz="3200" dirty="0" smtClean="0">
                <a:solidFill>
                  <a:srgbClr val="FFFF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sesuai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dengan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anjuran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tutorial medium (jpg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adalah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format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rentang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yang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nilai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arraynya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mudah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berubah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), notebook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juga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ada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pada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file yang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sama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dengan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  <a:hlinkClick r:id="rId3" action="ppaction://hlinkfile"/>
              </a:rPr>
              <a:t>Cropping</a:t>
            </a:r>
            <a:endParaRPr lang="en-ID" sz="3200" dirty="0" smtClean="0">
              <a:solidFill>
                <a:schemeClr val="bg1"/>
              </a:solidFill>
              <a:latin typeface="DIN Pro Cond Medium" panose="020B0606020101010102" pitchFamily="34" charset="0"/>
              <a:cs typeface="DIN Pro Cond Medium" panose="020B06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Dataset </a:t>
            </a:r>
            <a:r>
              <a:rPr lang="en-ID" sz="3200" dirty="0" err="1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disimpan</a:t>
            </a:r>
            <a:r>
              <a:rPr lang="en-ID" sz="3200" dirty="0" smtClean="0">
                <a:solidFill>
                  <a:schemeClr val="bg1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</a:rPr>
              <a:t> di </a:t>
            </a:r>
            <a:r>
              <a:rPr lang="en-ID" sz="3200" dirty="0" smtClean="0">
                <a:solidFill>
                  <a:srgbClr val="FF0000"/>
                </a:solidFill>
                <a:latin typeface="DIN Pro Cond Medium" panose="020B0606020101010102" pitchFamily="34" charset="0"/>
                <a:cs typeface="DIN Pro Cond Medium" panose="020B0606020101010102" pitchFamily="34" charset="0"/>
                <a:hlinkClick r:id="rId4" action="ppaction://hlinkfile"/>
              </a:rPr>
              <a:t>Data Training</a:t>
            </a:r>
            <a:endParaRPr lang="en-ID" sz="3200" dirty="0" smtClean="0">
              <a:solidFill>
                <a:srgbClr val="FF0000"/>
              </a:solidFill>
              <a:latin typeface="DIN Pro Cond Medium" panose="020B0606020101010102" pitchFamily="34" charset="0"/>
              <a:cs typeface="DIN Pro Cond Medium" panose="020B0606020101010102" pitchFamily="34" charset="0"/>
            </a:endParaRPr>
          </a:p>
          <a:p>
            <a:pPr algn="l"/>
            <a:endParaRPr lang="en-ID" sz="32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28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92471" y="17666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Youtube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tentang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Unet</a:t>
            </a:r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de-DE" sz="3200" dirty="0">
                <a:solidFill>
                  <a:srgbClr val="FFFF00"/>
                </a:solidFill>
                <a:latin typeface="DIN Pro Black" panose="020B0A04020101010102" pitchFamily="34" charset="0"/>
                <a:cs typeface="DIN Pro Black" panose="020B0A04020101010102" pitchFamily="34" charset="0"/>
              </a:rPr>
              <a:t>Unet Segmentation in Keras </a:t>
            </a:r>
            <a:r>
              <a:rPr lang="de-DE" sz="3200" dirty="0" smtClean="0">
                <a:solidFill>
                  <a:srgbClr val="FFFF00"/>
                </a:solidFill>
                <a:latin typeface="DIN Pro Black" panose="020B0A04020101010102" pitchFamily="34" charset="0"/>
                <a:cs typeface="DIN Pro Black" panose="020B0A04020101010102" pitchFamily="34" charset="0"/>
              </a:rPr>
              <a:t>TensorFlow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hlinkClick r:id="rId3"/>
              </a:rPr>
              <a:t>https</a:t>
            </a:r>
            <a:r>
              <a:rPr lang="en-ID" sz="2000" dirty="0">
                <a:solidFill>
                  <a:schemeClr val="bg1"/>
                </a:solidFill>
                <a:hlinkClick r:id="rId3"/>
              </a:rPr>
              <a:t>://www.youtube.com/watch?v=M3EZS__</a:t>
            </a:r>
            <a:r>
              <a:rPr lang="en-ID" sz="2000" dirty="0" smtClean="0">
                <a:solidFill>
                  <a:schemeClr val="bg1"/>
                </a:solidFill>
                <a:hlinkClick r:id="rId3"/>
              </a:rPr>
              <a:t>Z_XE</a:t>
            </a:r>
            <a:endParaRPr lang="en-ID" sz="2000" dirty="0" smtClean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rgbClr val="FFFF00"/>
                </a:solidFill>
                <a:latin typeface="DIN Pro Black" panose="020B0A04020101010102" pitchFamily="34" charset="0"/>
                <a:cs typeface="DIN Pro Black" panose="020B0A04020101010102" pitchFamily="34" charset="0"/>
              </a:rPr>
              <a:t>Learn How to Train U-Net On Your </a:t>
            </a:r>
            <a:r>
              <a:rPr lang="en-US" sz="3200" dirty="0" smtClean="0">
                <a:solidFill>
                  <a:srgbClr val="FFFF00"/>
                </a:solidFill>
                <a:latin typeface="DIN Pro Black" panose="020B0A04020101010102" pitchFamily="34" charset="0"/>
                <a:cs typeface="DIN Pro Black" panose="020B0A04020101010102" pitchFamily="34" charset="0"/>
              </a:rPr>
              <a:t>Dataset</a:t>
            </a:r>
          </a:p>
          <a:p>
            <a:pPr algn="l"/>
            <a:r>
              <a:rPr lang="en-ID" sz="2000" dirty="0">
                <a:hlinkClick r:id="rId4"/>
              </a:rPr>
              <a:t>https://</a:t>
            </a:r>
            <a:r>
              <a:rPr lang="en-ID" sz="2000" dirty="0" smtClean="0">
                <a:hlinkClick r:id="rId4"/>
              </a:rPr>
              <a:t>medium.com/coinmonks/learn-how-to-train-u-net-on-your-dataset-8e3f89fbd623</a:t>
            </a:r>
            <a:endParaRPr lang="en-ID" sz="2000" dirty="0">
              <a:solidFill>
                <a:schemeClr val="bg1"/>
              </a:solidFill>
              <a:latin typeface="DIN Pro Black" panose="020B0A04020101010102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2161311"/>
            <a:ext cx="7390840" cy="6483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32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MODEL FILTER #2 (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+Rescale Intensity</a:t>
            </a:r>
            <a:r>
              <a:rPr lang="en-ID" sz="32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)</a:t>
            </a:r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82750" y="2857361"/>
            <a:ext cx="8960197" cy="2583792"/>
            <a:chOff x="3056964" y="2593051"/>
            <a:chExt cx="8534846" cy="2461136"/>
          </a:xfrm>
        </p:grpSpPr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3594353" y="4655176"/>
              <a:ext cx="1563086" cy="39901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ID" sz="2000" dirty="0" smtClean="0">
                  <a:solidFill>
                    <a:schemeClr val="bg1"/>
                  </a:solidFill>
                  <a:latin typeface="DIN Pro Cond Bold" panose="020B0806020101010102" pitchFamily="34" charset="0"/>
                  <a:cs typeface="DIN Pro Cond Bold" panose="020B0806020101010102" pitchFamily="34" charset="0"/>
                </a:rPr>
                <a:t>Gaussian Filter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964" y="2614827"/>
              <a:ext cx="2378050" cy="23317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157" y="2614583"/>
              <a:ext cx="2378299" cy="23320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256" y="2593051"/>
              <a:ext cx="2400258" cy="23535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3512" y="2614583"/>
              <a:ext cx="2378298" cy="2332028"/>
            </a:xfrm>
            <a:prstGeom prst="rect">
              <a:avLst/>
            </a:prstGeom>
          </p:spPr>
        </p:pic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5567404" y="4635683"/>
              <a:ext cx="1695666" cy="3967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ID" sz="2000" dirty="0" smtClean="0">
                  <a:solidFill>
                    <a:schemeClr val="bg1"/>
                  </a:solidFill>
                  <a:latin typeface="DIN Pro Cond Bold" panose="020B0806020101010102" pitchFamily="34" charset="0"/>
                  <a:cs typeface="DIN Pro Cond Bold" panose="020B0806020101010102" pitchFamily="34" charset="0"/>
                </a:rPr>
                <a:t>Rescale Intensity</a:t>
              </a:r>
            </a:p>
          </p:txBody>
        </p:sp>
        <p:sp>
          <p:nvSpPr>
            <p:cNvPr id="14" name="Subtitle 2"/>
            <p:cNvSpPr txBox="1">
              <a:spLocks/>
            </p:cNvSpPr>
            <p:nvPr/>
          </p:nvSpPr>
          <p:spPr>
            <a:xfrm>
              <a:off x="7673992" y="4635683"/>
              <a:ext cx="1695666" cy="3967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sz="2000" dirty="0" err="1" smtClean="0">
                  <a:solidFill>
                    <a:schemeClr val="bg1"/>
                  </a:solidFill>
                  <a:latin typeface="DIN Pro Cond Bold" panose="020B0806020101010102" pitchFamily="34" charset="0"/>
                  <a:cs typeface="DIN Pro Cond Bold" panose="020B0806020101010102" pitchFamily="34" charset="0"/>
                </a:rPr>
                <a:t>Hist_eq</a:t>
              </a:r>
              <a:endPara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9720272" y="4635683"/>
              <a:ext cx="1695666" cy="3967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ID" sz="2000" dirty="0" smtClean="0">
                  <a:solidFill>
                    <a:schemeClr val="bg1"/>
                  </a:solidFill>
                  <a:latin typeface="DIN Pro Cond Bold" panose="020B0806020101010102" pitchFamily="34" charset="0"/>
                  <a:cs typeface="DIN Pro Cond Bold" panose="020B0806020101010102" pitchFamily="34" charset="0"/>
                </a:rPr>
                <a:t>Median </a:t>
              </a:r>
              <a:r>
                <a:rPr lang="en-ID" sz="2000" dirty="0" err="1" smtClean="0">
                  <a:solidFill>
                    <a:schemeClr val="bg1"/>
                  </a:solidFill>
                  <a:latin typeface="DIN Pro Cond Bold" panose="020B0806020101010102" pitchFamily="34" charset="0"/>
                  <a:cs typeface="DIN Pro Cond Bold" panose="020B0806020101010102" pitchFamily="34" charset="0"/>
                </a:rPr>
                <a:t>FIlter</a:t>
              </a:r>
              <a:endPara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endParaRPr>
            </a:p>
          </p:txBody>
        </p:sp>
      </p:grpSp>
      <p:sp>
        <p:nvSpPr>
          <p:cNvPr id="18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27</a:t>
            </a:r>
            <a:r>
              <a:rPr lang="en-ID" sz="115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</a:t>
            </a:r>
            <a:endParaRPr lang="en-ID" sz="49800" dirty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87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25</a:t>
            </a:r>
          </a:p>
          <a:p>
            <a:pPr>
              <a:spcBef>
                <a:spcPts val="0"/>
              </a:spcBef>
            </a:pPr>
            <a:r>
              <a:rPr lang="en-ID" sz="115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479665"/>
            <a:ext cx="7733493" cy="5014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Mencoba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data phantom artery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punya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Pak Made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.</a:t>
            </a:r>
            <a:r>
              <a:rPr lang="en-ID" sz="2800" dirty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tahapan</a:t>
            </a:r>
            <a:r>
              <a:rPr lang="en-ID" sz="28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: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Preprocessing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(Cropping (512,470),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gaussian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rescale intensity,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histeq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, median)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Proses testing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menggunakan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Model CNN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Proses masking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def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sendiri</a:t>
            </a:r>
            <a:endParaRPr lang="en-ID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Proses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pembuatan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video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Proses </a:t>
            </a:r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penggabungan</a:t>
            </a:r>
            <a:r>
              <a:rPr lang="en-ID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video</a:t>
            </a:r>
            <a:endParaRPr lang="en-ID" dirty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r>
              <a:rPr lang="en-ID" sz="40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HASILNYA BERHASIL</a:t>
            </a:r>
          </a:p>
          <a:p>
            <a:r>
              <a:rPr lang="en-ID" sz="28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(</a:t>
            </a:r>
            <a:r>
              <a:rPr lang="en-ID" sz="2800" dirty="0" err="1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tidak</a:t>
            </a:r>
            <a:r>
              <a:rPr lang="en-ID" sz="28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perlu</a:t>
            </a:r>
            <a:r>
              <a:rPr lang="en-ID" sz="28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training data phantom)</a:t>
            </a:r>
          </a:p>
        </p:txBody>
      </p:sp>
    </p:spTree>
    <p:extLst>
      <p:ext uri="{BB962C8B-B14F-4D97-AF65-F5344CB8AC3E}">
        <p14:creationId xmlns:p14="http://schemas.microsoft.com/office/powerpoint/2010/main" val="231963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27</a:t>
            </a:r>
            <a:r>
              <a:rPr lang="en-ID" sz="115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</a:t>
            </a:r>
            <a:endParaRPr lang="en-ID" sz="49800" dirty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Membuat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playlist(</a:t>
            </a:r>
            <a:r>
              <a:rPr lang="en-ID" sz="36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Bookmark di Chrome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)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tentang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Unet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github</a:t>
            </a:r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Analisis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data, cropping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hingga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380 x 380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px</a:t>
            </a:r>
            <a:endParaRPr lang="en-ID" sz="20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Filtering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filter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Gaussian Filter :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membuat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noise salt and pepper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samar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(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walaupun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juga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ikut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samar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tapi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sigma yang pas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mendapatkan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hasil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yang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bagus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) sigma = 2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Rescale Intensity : 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Rescale intensity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untuk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memberikan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kontras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exposure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in_range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=(40,240)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out_range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= (178,240)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tapi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out_range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tidak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begitu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berpengaruh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.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Histogram Equalization :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hist_eq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membuat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histogram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menjadi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merata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atau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cdf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(cumulative density functions)-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nya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merata</a:t>
            </a:r>
            <a:r>
              <a:rPr lang="en-ID" sz="20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linear 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Median Filter :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Membuat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lebih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bertekstur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mendapatkan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edge yang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lebih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tegas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size = 7</a:t>
            </a:r>
          </a:p>
        </p:txBody>
      </p:sp>
    </p:spTree>
    <p:extLst>
      <p:ext uri="{BB962C8B-B14F-4D97-AF65-F5344CB8AC3E}">
        <p14:creationId xmlns:p14="http://schemas.microsoft.com/office/powerpoint/2010/main" val="263383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24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Perubahan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folder</a:t>
            </a:r>
          </a:p>
          <a:p>
            <a:pPr algn="l"/>
            <a:r>
              <a:rPr lang="en-ID" sz="3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Akar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Folder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Percobaan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UNET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ada</a:t>
            </a:r>
            <a:r>
              <a:rPr lang="en-ID" sz="3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</a:t>
            </a:r>
          </a:p>
          <a:p>
            <a:pPr algn="l"/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D:\DATA\Institut </a:t>
            </a:r>
            <a:r>
              <a:rPr lang="en-ID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Teknologi</a:t>
            </a:r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Sepuluh</a:t>
            </a:r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Nopember</a:t>
            </a:r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\MATERI\</a:t>
            </a:r>
            <a:r>
              <a:rPr lang="en-ID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Belajar</a:t>
            </a:r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Python\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Jupyter</a:t>
            </a:r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Data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percobaan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ada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</a:t>
            </a:r>
          </a:p>
          <a:p>
            <a:pPr algn="l"/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D:\DATA\Institut </a:t>
            </a:r>
            <a:r>
              <a:rPr lang="en-ID" sz="1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Teknologi</a:t>
            </a:r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Sepuluh</a:t>
            </a:r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Nopember</a:t>
            </a:r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\MATERI\SEMESTER VIII\</a:t>
            </a:r>
            <a:r>
              <a:rPr lang="en-ID" sz="1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Tugas</a:t>
            </a:r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Akhir</a:t>
            </a:r>
            <a:r>
              <a:rPr lang="en-ID" sz="1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\Video 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 action="ppaction://hlinkfile"/>
              </a:rPr>
              <a:t>USG</a:t>
            </a:r>
            <a:endParaRPr lang="en-ID" sz="18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9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23</a:t>
            </a:r>
          </a:p>
          <a:p>
            <a:pPr>
              <a:spcBef>
                <a:spcPts val="0"/>
              </a:spcBef>
            </a:pPr>
            <a:r>
              <a:rPr lang="en-ID" sz="115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</a:t>
            </a:r>
            <a:endParaRPr lang="en-ID" sz="496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0071" y="16142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ExtractFrames</a:t>
            </a:r>
            <a:r>
              <a:rPr lang="en-ID" sz="4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from Video</a:t>
            </a:r>
          </a:p>
          <a:p>
            <a:pPr algn="l"/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Sudah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Matlab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Python.</a:t>
            </a:r>
          </a:p>
          <a:p>
            <a:pPr algn="l"/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Lebih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nyaman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pakai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python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saja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biar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sekalian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image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enhancementnya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.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Dicoba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</a:t>
            </a:r>
            <a:r>
              <a:rPr lang="en-ID" sz="3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video  </a:t>
            </a:r>
            <a:r>
              <a:rPr lang="en-ID" sz="36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Coky_11Mhz_Gain60_Depth2cm_1</a:t>
            </a:r>
            <a:endParaRPr lang="en-ID" sz="36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Notebook </a:t>
            </a:r>
            <a:r>
              <a:rPr lang="en-ID" sz="36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sz="3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di:</a:t>
            </a:r>
          </a:p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D:\DATA\Institut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Teknologi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Sepuluh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Nopember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\MATERI\SEMESTER VIII\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Tugas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Akhir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\Video USG\Sample 23.01.20.C5P\Coky_11Mhz_Gain60_Depth2cm_1</a:t>
            </a:r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Nama File: </a:t>
            </a:r>
            <a:r>
              <a:rPr lang="en-ID" sz="32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ExtractFramesPython.ipynb</a:t>
            </a:r>
            <a:endParaRPr lang="en-ID" dirty="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3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23</a:t>
            </a:r>
          </a:p>
          <a:p>
            <a:pPr>
              <a:spcBef>
                <a:spcPts val="0"/>
              </a:spcBef>
            </a:pPr>
            <a:r>
              <a:rPr lang="en-ID" sz="115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</a:t>
            </a:r>
            <a:endParaRPr lang="en-ID" sz="496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01034" y="1888751"/>
            <a:ext cx="7464373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Data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akuisisi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Made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subjek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saya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sendiri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LOGIQ C5</a:t>
            </a: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Data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terbaik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: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8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Frekuensi</a:t>
            </a:r>
            <a:r>
              <a:rPr lang="en-ID" sz="18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11 MHz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8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Depth 2 cm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8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Gain 60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8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Fokus</a:t>
            </a:r>
            <a:r>
              <a:rPr lang="en-ID" sz="1800" dirty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Menyesuaikan</a:t>
            </a:r>
            <a:r>
              <a:rPr lang="en-ID" sz="18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agak</a:t>
            </a:r>
            <a:r>
              <a:rPr lang="en-ID" sz="18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keatas</a:t>
            </a:r>
            <a:endParaRPr lang="en-ID" sz="1800" dirty="0" smtClean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di: </a:t>
            </a:r>
          </a:p>
          <a:p>
            <a:pPr algn="l"/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D:\DATA\Institut 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Teknologi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Sepuluh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Nopember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\MATERI\SEMESTER VIII\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Tugas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 </a:t>
            </a:r>
            <a:r>
              <a:rPr lang="en-ID" sz="20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Akhir</a:t>
            </a:r>
            <a:r>
              <a:rPr lang="en-ID" sz="20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 action="ppaction://hlinkfile"/>
              </a:rPr>
              <a:t>\Video USG\Sample 23.01.20.C5P</a:t>
            </a:r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363" y="2506537"/>
            <a:ext cx="2852044" cy="2852044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/>
            </a:solidFill>
            <a:rou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74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22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tutorial Machine Learning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oleh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</a:p>
          <a:p>
            <a:r>
              <a:rPr lang="en-ID" sz="3200" dirty="0" err="1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TeknoMerdeka</a:t>
            </a:r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Ketiga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Machine Learning </a:t>
            </a:r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1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https://</a:t>
            </a:r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www.youtube.com/watch?v=zDiAuO3S1EI&amp;list=PLxBhf17jrfxGCKeW0q9_Ov63MMChhO1DI</a:t>
            </a:r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Keempat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 Ensemble Machine 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Learning</a:t>
            </a:r>
          </a:p>
          <a:p>
            <a:pPr algn="l"/>
            <a:r>
              <a:rPr lang="en-ID" sz="1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/>
              </a:rPr>
              <a:t>https://</a:t>
            </a:r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4"/>
              </a:rPr>
              <a:t>www.youtube.com/watch?v=tkV6jmQkSNM&amp;list=PLxBhf17jrfxGqSCPhh1D4dTnp27OS8kHO</a:t>
            </a:r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colab.research.com</a:t>
            </a:r>
          </a:p>
          <a:p>
            <a:pPr algn="l"/>
            <a:r>
              <a:rPr lang="en-ID" sz="32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CobaPython.ipynb</a:t>
            </a:r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3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21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tutorial Machine Learning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oleh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</a:p>
          <a:p>
            <a:r>
              <a:rPr lang="en-ID" sz="3200" dirty="0" err="1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TeknoMerdeka</a:t>
            </a:r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Ketiga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Machine Learning </a:t>
            </a:r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1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https://</a:t>
            </a:r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www.youtube.com/watch?v=zDiAuO3S1EI&amp;list=PLxBhf17jrfxGCKeW0q9_Ov63MMChhO1DI</a:t>
            </a:r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colab.research.com</a:t>
            </a:r>
          </a:p>
          <a:p>
            <a:pPr algn="l"/>
            <a:r>
              <a:rPr lang="en-ID" sz="3200" dirty="0" err="1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CobaPython.ipynb</a:t>
            </a:r>
            <a:endParaRPr lang="en-ID" sz="32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20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tutorial Machine Learning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oleh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</a:p>
          <a:p>
            <a:r>
              <a:rPr lang="en-ID" sz="3200" dirty="0" err="1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TeknoMerdeka</a:t>
            </a:r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Kedua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 Data Frame with 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Pandas</a:t>
            </a: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https://</a:t>
            </a:r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www.youtube.com/watch?v=06cjWxfk-Zc&amp;list=PLxBhf17jrfxEFnWyV4nuRZ24MglbAjZTE</a:t>
            </a:r>
            <a:endParaRPr lang="en-ID" sz="32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colab.research.com</a:t>
            </a:r>
          </a:p>
          <a:p>
            <a:pPr algn="l"/>
            <a:r>
              <a:rPr lang="en-ID" sz="3200" dirty="0" err="1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CobaPython.ipynb</a:t>
            </a:r>
            <a:endParaRPr lang="en-ID" sz="32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0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18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648635" y="1736351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tutorial Machine Learning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oleh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</a:p>
          <a:p>
            <a:r>
              <a:rPr lang="en-ID" sz="3200" dirty="0" err="1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TeknoMerdeka</a:t>
            </a:r>
            <a:endParaRPr lang="en-ID" sz="3200" dirty="0" smtClean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Playlist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dari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32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Pertama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- DASAR PYTHON</a:t>
            </a:r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  <a:hlinkClick r:id="rId3"/>
            </a:endParaRPr>
          </a:p>
          <a:p>
            <a:pPr algn="l"/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https</a:t>
            </a:r>
            <a:r>
              <a:rPr lang="en-ID" sz="16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://www.youtube.com/watch?v=AtBjVvV_iuM&amp;list=PLxBhf17jrfxHPnsYcvAaKYNGJibiaeIO</a:t>
            </a:r>
            <a:r>
              <a:rPr lang="en-ID" sz="1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_</a:t>
            </a:r>
            <a:endParaRPr lang="en-ID" sz="16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File </a:t>
            </a:r>
            <a:r>
              <a:rPr lang="en-ID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disimpan</a:t>
            </a:r>
            <a:r>
              <a:rPr lang="en-ID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colab.research.com</a:t>
            </a:r>
          </a:p>
          <a:p>
            <a:pPr algn="l"/>
            <a:r>
              <a:rPr lang="en-ID" dirty="0" err="1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CobaPython.ipynb</a:t>
            </a:r>
            <a:endParaRPr lang="en-ID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endParaRPr lang="en-ID" sz="3200" dirty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endParaRPr lang="en-ID" sz="3200" dirty="0" smtClean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17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2020824"/>
            <a:ext cx="7390840" cy="4663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Manual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Sonoscape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dari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awal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karena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belum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pernah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disentuh</a:t>
            </a:r>
            <a:r>
              <a:rPr lang="en-ID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-&gt; probe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sempat</a:t>
            </a:r>
            <a:r>
              <a:rPr lang="en-ID" sz="20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hilang</a:t>
            </a:r>
            <a:endParaRPr lang="en-ID" sz="2000" dirty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TERNYATA PROBE TIDAK COCOK</a:t>
            </a:r>
          </a:p>
          <a:p>
            <a:pPr algn="l"/>
            <a:r>
              <a:rPr lang="en-ID" sz="32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HANYA ADA PROBE CONVEX ARRAY</a:t>
            </a:r>
          </a:p>
          <a:p>
            <a:pPr algn="l"/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RADIAL ARTERY DIDAPATKAN DENGAN:</a:t>
            </a:r>
          </a:p>
          <a:p>
            <a:pPr algn="l"/>
            <a:r>
              <a:rPr lang="en-ID" sz="3200" dirty="0" smtClean="0">
                <a:solidFill>
                  <a:srgbClr val="00B05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PROBE LINEAR ARRAY</a:t>
            </a:r>
            <a:endParaRPr lang="en-ID" sz="3600" dirty="0" smtClean="0">
              <a:solidFill>
                <a:srgbClr val="00B05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8" t="11200" r="11556" b="12933"/>
          <a:stretch/>
        </p:blipFill>
        <p:spPr>
          <a:xfrm>
            <a:off x="9381197" y="2688907"/>
            <a:ext cx="2451894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0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16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Coba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pengambilan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data USG General Electric LOGIQ C5 Premium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Probe L6-12 Linear Array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Transduser</a:t>
            </a:r>
            <a:endParaRPr lang="en-ID" sz="18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Gel Ultrasound </a:t>
            </a:r>
          </a:p>
          <a:p>
            <a:pPr algn="l"/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Prosedur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Saving VIDEO LOGIQ C5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Balur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Probe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Gel Ultrasound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Scanning di Radial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Arteri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kanan</a:t>
            </a:r>
            <a:endParaRPr lang="en-ID" sz="18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Rekam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menekan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tombol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Store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Masuk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dalam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Cine Loops Mode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Set start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end point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tombol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USG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Simpan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menekan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tombol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Store 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 kali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Lalu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klik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tombol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Patient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-&gt; </a:t>
            </a:r>
            <a:r>
              <a:rPr lang="en-ID" sz="1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Active Images 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-&gt; Select -&gt; </a:t>
            </a:r>
            <a:r>
              <a:rPr lang="en-ID" sz="1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Save to USB</a:t>
            </a:r>
          </a:p>
          <a:p>
            <a:pPr algn="l"/>
            <a:r>
              <a:rPr lang="en-ID" sz="18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CATAT FREKUENSI DAN GAIN!!! -&gt; HASIL TERBAIK 60 MHz </a:t>
            </a:r>
            <a:r>
              <a:rPr lang="en-ID" sz="18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18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Gain 80</a:t>
            </a:r>
          </a:p>
          <a:p>
            <a:pPr algn="l"/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Frekuensi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berpengaruh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kejelasan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gain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keterangan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keseluruhan</a:t>
            </a:r>
            <a:r>
              <a:rPr lang="en-ID" sz="20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dirty="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citra</a:t>
            </a:r>
            <a:endParaRPr lang="en-ID" sz="2000" dirty="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55" y="1650550"/>
            <a:ext cx="2523745" cy="2523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280" y="3256562"/>
            <a:ext cx="2758440" cy="27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25</a:t>
            </a:r>
            <a:endParaRPr lang="en-ID" sz="239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595819"/>
            <a:ext cx="7733493" cy="4588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Menambah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fitur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masking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untuk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memberi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warna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pada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daerah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tersegmentasi</a:t>
            </a:r>
            <a:endParaRPr lang="en-ID" sz="3200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Menggabungkan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semua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fram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tersegmen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menjadi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video 30 fps (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seperti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aslinya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)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library </a:t>
            </a:r>
            <a:r>
              <a:rPr lang="en-ID" sz="4400" dirty="0" err="1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ffmpeg</a:t>
            </a:r>
            <a:endParaRPr lang="en-ID" sz="4400" dirty="0" smtClean="0">
              <a:solidFill>
                <a:srgbClr val="00B05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  <p:pic>
        <p:nvPicPr>
          <p:cNvPr id="2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8128" y="4222229"/>
            <a:ext cx="5481014" cy="222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4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13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44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radial artery di </a:t>
            </a:r>
            <a:r>
              <a:rPr lang="en-ID" sz="44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yutub</a:t>
            </a:r>
            <a:endParaRPr lang="en-ID" sz="44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8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Ulnar and Radial Arteries, Dr Adel </a:t>
            </a:r>
            <a:r>
              <a:rPr lang="en-ID" sz="28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Bondok</a:t>
            </a:r>
            <a:endParaRPr lang="en-ID" sz="28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000" dirty="0">
                <a:hlinkClick r:id="rId3"/>
              </a:rPr>
              <a:t>https://</a:t>
            </a:r>
            <a:r>
              <a:rPr lang="en-ID" sz="2000" dirty="0" smtClean="0">
                <a:hlinkClick r:id="rId3"/>
              </a:rPr>
              <a:t>www.youtube.com/watch?v=45O-RcGtVUg</a:t>
            </a:r>
            <a:endParaRPr lang="en-ID" sz="2000" dirty="0" smtClean="0"/>
          </a:p>
          <a:p>
            <a:pPr algn="l"/>
            <a:r>
              <a:rPr lang="en-ID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Episode 004 - Tips For Radial Arterial Line </a:t>
            </a:r>
            <a:r>
              <a:rPr lang="en-ID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Placement</a:t>
            </a:r>
          </a:p>
          <a:p>
            <a:pPr algn="l"/>
            <a:r>
              <a:rPr lang="en-ID" sz="2000" dirty="0">
                <a:hlinkClick r:id="rId4"/>
              </a:rPr>
              <a:t>https://</a:t>
            </a:r>
            <a:r>
              <a:rPr lang="en-ID" sz="2000" dirty="0" smtClean="0">
                <a:hlinkClick r:id="rId4"/>
              </a:rPr>
              <a:t>www.youtube.com/watch?v=g4kpvC0jt0s</a:t>
            </a:r>
            <a:r>
              <a:rPr lang="en-ID" sz="2000" dirty="0" smtClean="0"/>
              <a:t> </a:t>
            </a:r>
            <a:r>
              <a:rPr lang="en-ID" sz="2000" dirty="0" smtClean="0">
                <a:solidFill>
                  <a:schemeClr val="bg1"/>
                </a:solidFill>
              </a:rPr>
              <a:t>4:35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"Arterial Line Placement" by James </a:t>
            </a:r>
            <a:r>
              <a:rPr lang="en-US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DiNardo</a:t>
            </a:r>
            <a:r>
              <a:rPr lang="en-US" sz="20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MD, FAAP for </a:t>
            </a:r>
            <a:r>
              <a:rPr lang="en-US" sz="2000" dirty="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OPENPediatrics</a:t>
            </a:r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000" dirty="0" smtClean="0">
                <a:hlinkClick r:id="rId5"/>
              </a:rPr>
              <a:t>https</a:t>
            </a:r>
            <a:r>
              <a:rPr lang="en-ID" sz="2000" dirty="0">
                <a:hlinkClick r:id="rId5"/>
              </a:rPr>
              <a:t>://</a:t>
            </a:r>
            <a:r>
              <a:rPr lang="en-ID" sz="2000" dirty="0" smtClean="0">
                <a:hlinkClick r:id="rId5"/>
              </a:rPr>
              <a:t>www.youtube.com/watch?v=3z9vHu4r6HE</a:t>
            </a:r>
            <a:r>
              <a:rPr lang="en-ID" sz="2000" dirty="0" smtClean="0"/>
              <a:t> </a:t>
            </a:r>
            <a:r>
              <a:rPr lang="en-ID" sz="2000" dirty="0" smtClean="0">
                <a:solidFill>
                  <a:schemeClr val="bg1"/>
                </a:solidFill>
              </a:rPr>
              <a:t>17:16</a:t>
            </a:r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7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januari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0</a:t>
            </a: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9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484" y="1650549"/>
            <a:ext cx="7960229" cy="4356047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/>
        </p:nvSpPr>
        <p:spPr>
          <a:xfrm>
            <a:off x="3332308" y="6028370"/>
            <a:ext cx="5965372" cy="583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Buat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timeline detail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disetor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</a:t>
            </a:r>
            <a:r>
              <a:rPr lang="en-ID" sz="32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</a:t>
            </a:r>
            <a:r>
              <a:rPr lang="en-ID" sz="32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Hilman</a:t>
            </a:r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32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6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Desember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29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44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Unet</a:t>
            </a:r>
            <a:r>
              <a:rPr lang="en-ID" sz="4400" dirty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CNN</a:t>
            </a:r>
          </a:p>
          <a:p>
            <a:pPr algn="l"/>
            <a:r>
              <a:rPr lang="en-ID" sz="2000" dirty="0">
                <a:hlinkClick r:id="rId3"/>
              </a:rPr>
              <a:t>https://</a:t>
            </a:r>
            <a:r>
              <a:rPr lang="en-ID" sz="2000" dirty="0" smtClean="0">
                <a:hlinkClick r:id="rId3"/>
              </a:rPr>
              <a:t>towardsdatascience.com/u-net-b229b32b4a71</a:t>
            </a:r>
            <a:endParaRPr lang="en-ID" sz="2000" dirty="0" smtClean="0"/>
          </a:p>
          <a:p>
            <a:pPr algn="l"/>
            <a:r>
              <a:rPr lang="en-ID" sz="2000">
                <a:hlinkClick r:id="rId4"/>
              </a:rPr>
              <a:t>https://ujjwalkarn.me/2016/08/11/intuitive-explanation-convnets/</a:t>
            </a:r>
            <a:endParaRPr lang="en-ID" sz="2000" dirty="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Desember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27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8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YOK START TA</a:t>
            </a:r>
          </a:p>
          <a:p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Segmentasi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Ultrasound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Arteri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Radialis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Convolutional Neural Network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untuk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Akses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Insersi</a:t>
            </a:r>
            <a:r>
              <a:rPr lang="en-ID" sz="4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800" dirty="0" err="1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Arteri</a:t>
            </a:r>
            <a:endParaRPr lang="en-ID" sz="48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48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err="1" smtClean="0">
                <a:solidFill>
                  <a:schemeClr val="bg1"/>
                </a:solidFill>
                <a:latin typeface="ALISEO" pitchFamily="50" charset="0"/>
              </a:rPr>
              <a:t>Desember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19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SEMINAR PROPOSAL</a:t>
            </a:r>
          </a:p>
          <a:p>
            <a:pPr marL="457200" indent="-457200" algn="l">
              <a:buFontTx/>
              <a:buChar char="-"/>
            </a:pP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Metode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keseluruhan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kurang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menjawab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tujuan</a:t>
            </a:r>
            <a:endParaRPr lang="en-ID" sz="32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Usahakan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bisa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menentukan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posisi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xyz</a:t>
            </a:r>
          </a:p>
          <a:p>
            <a:pPr marL="457200" indent="-457200" algn="l">
              <a:buFontTx/>
              <a:buChar char="-"/>
            </a:pP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Bentuk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citra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real time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dapat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terlihat</a:t>
            </a:r>
            <a:r>
              <a:rPr lang="en-ID" sz="32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jarumnya</a:t>
            </a:r>
            <a:endParaRPr lang="en-ID" sz="32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457200" indent="-457200" algn="l">
              <a:buFontTx/>
              <a:buChar char="-"/>
            </a:pPr>
            <a:endParaRPr lang="en-ID" sz="3200" dirty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4400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SEMANGAT REVISI 27 DESEMBER 2019</a:t>
            </a:r>
            <a:endParaRPr lang="en-ID" sz="3200" dirty="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err="1" smtClean="0">
                <a:solidFill>
                  <a:schemeClr val="bg1"/>
                </a:solidFill>
                <a:latin typeface="ALISEO" pitchFamily="50" charset="0"/>
              </a:rPr>
              <a:t>Desember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11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Deep Learning </a:t>
            </a:r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TensorFlow</a:t>
            </a:r>
            <a:r>
              <a:rPr lang="en-ID" sz="2800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 YouTube :</a:t>
            </a:r>
          </a:p>
          <a:p>
            <a:pPr algn="l"/>
            <a:r>
              <a:rPr lang="en-ID" dirty="0">
                <a:hlinkClick r:id="rId3"/>
              </a:rPr>
              <a:t>https://</a:t>
            </a:r>
            <a:r>
              <a:rPr lang="en-ID" dirty="0" smtClean="0">
                <a:hlinkClick r:id="rId3"/>
              </a:rPr>
              <a:t>www.youtube.com/watch?v=6g4O5UOH304</a:t>
            </a:r>
            <a:endParaRPr lang="en-ID" dirty="0" smtClean="0"/>
          </a:p>
          <a:p>
            <a:pPr marL="342900" indent="-342900" algn="l">
              <a:buFontTx/>
              <a:buChar char="-"/>
            </a:pP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Install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tensorflow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2.0</a:t>
            </a: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pip install –q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tensorflow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==2.0.0-alpha0</a:t>
            </a: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Pip install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matplotlib</a:t>
            </a:r>
            <a:endParaRPr lang="en-ID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Pip install pandas</a:t>
            </a:r>
          </a:p>
          <a:p>
            <a:pPr algn="l"/>
            <a:endParaRPr lang="en-ID" dirty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4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err="1" smtClean="0">
                <a:solidFill>
                  <a:schemeClr val="bg1"/>
                </a:solidFill>
                <a:latin typeface="ALISEO" pitchFamily="50" charset="0"/>
              </a:rPr>
              <a:t>Desember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07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Bertemu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Made </a:t>
            </a:r>
            <a:r>
              <a:rPr lang="en-ID" sz="2800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membahas</a:t>
            </a:r>
            <a:r>
              <a:rPr lang="en-ID" sz="28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final proposal :</a:t>
            </a:r>
          </a:p>
          <a:p>
            <a:pPr marL="182563" indent="-182563" algn="l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Sebaiknya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jangan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dicantumkan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3D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visualisasi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karena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alat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belum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siap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terkait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akurasi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alat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(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kamera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) yang error 1 mm.</a:t>
            </a:r>
          </a:p>
          <a:p>
            <a:pPr marL="182563" indent="-182563" algn="l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Proposal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sampai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segmentasi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CNN U-Net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saja</a:t>
            </a:r>
            <a:endParaRPr lang="en-ID" sz="18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182563" indent="-182563" algn="l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Perbaikan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proposal : </a:t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Gambar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uji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enhancement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kalau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bisa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pakai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data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asli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ambil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USG AJ</a:t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Modalitas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pake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2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alat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USG AJ + USG Pak Made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supaya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metode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robust</a:t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Visualisasi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3D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dihapus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/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Akuisisi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diubah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mengambil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video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lalu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ekstrak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bdskn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frame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lalu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sampling</a:t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Tidak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usah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menampilkan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coding,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tampilkan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algoritma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saja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kalau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ada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/>
            </a:r>
            <a:b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</a:b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Timeline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dibuat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6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bulan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+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lebih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dijabarkan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lagi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supaya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lebih</a:t>
            </a:r>
            <a:r>
              <a:rPr lang="en-ID" sz="18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dirty="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terbayang</a:t>
            </a:r>
            <a:endParaRPr lang="en-ID" sz="18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457200" indent="-457200" algn="l">
              <a:buAutoNum type="arabicPeriod"/>
            </a:pPr>
            <a:r>
              <a:rPr lang="en-ID" dirty="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MULAI COBA KE TEKNIS : PELAJARI UNET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kalau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bisa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pas seminar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sudah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ada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hasil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Unet</a:t>
            </a:r>
            <a:r>
              <a:rPr lang="en-ID" dirty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awal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walaupun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belum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sempurna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dalam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dirty="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bentuk</a:t>
            </a:r>
            <a:r>
              <a:rPr lang="en-ID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semantic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120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" y="278828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D" sz="6600" smtClean="0">
                <a:solidFill>
                  <a:srgbClr val="FFFF00"/>
                </a:solidFill>
                <a:latin typeface="DIN" panose="02000503030000020004" pitchFamily="2" charset="0"/>
              </a:rPr>
              <a:t>MAAP GAADA PROGRESS :(</a:t>
            </a:r>
            <a:br>
              <a:rPr lang="en-ID" sz="6600" smtClean="0">
                <a:solidFill>
                  <a:srgbClr val="FFFF00"/>
                </a:solidFill>
                <a:latin typeface="DIN" panose="02000503030000020004" pitchFamily="2" charset="0"/>
              </a:rPr>
            </a:br>
            <a:r>
              <a:rPr lang="en-ID" sz="8000" smtClean="0">
                <a:solidFill>
                  <a:srgbClr val="FF0000"/>
                </a:solidFill>
                <a:latin typeface="DIN" panose="02000503030000020004" pitchFamily="2" charset="0"/>
              </a:rPr>
              <a:t>YOK LAGI YOK FOKUS</a:t>
            </a:r>
            <a:endParaRPr lang="en-ID" sz="8000">
              <a:solidFill>
                <a:srgbClr val="FF0000"/>
              </a:solidFill>
              <a:latin typeface="DIN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278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OKTOBER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11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6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Bertemu</a:t>
            </a:r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36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dengan</a:t>
            </a:r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Tri </a:t>
            </a:r>
            <a:r>
              <a:rPr lang="en-ID" sz="36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membahas</a:t>
            </a:r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progress</a:t>
            </a:r>
            <a:endParaRPr lang="en-ID" sz="36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Saran :</a:t>
            </a:r>
          </a:p>
          <a:p>
            <a:pPr marL="457200" indent="-457200" algn="l">
              <a:buAutoNum type="arabicPeriod"/>
            </a:pP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Dataset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diambil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minimal 100,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buat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consent</a:t>
            </a:r>
            <a:endParaRPr lang="en-ID" sz="200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457200" indent="-457200" algn="l">
              <a:buAutoNum type="arabicPeriod"/>
            </a:pP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Kalau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bisa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ditambahkan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rekonstruksi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3D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program Pak Made</a:t>
            </a:r>
          </a:p>
          <a:p>
            <a:pPr marL="457200" indent="-457200" algn="l">
              <a:buAutoNum type="arabicPeriod"/>
            </a:pP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Pengambilan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Segmentasi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di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sarankan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menggunakan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Deep Learning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karena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sedang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trend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nilai</a:t>
            </a:r>
            <a:r>
              <a:rPr lang="en-ID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plus</a:t>
            </a:r>
          </a:p>
          <a:p>
            <a:pPr marL="457200" indent="-457200" algn="l">
              <a:buAutoNum type="arabicPeriod"/>
            </a:pPr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843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26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Baca Paper 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[Anesthesiology Procedure] An Anesthesiologist's Perspective of Radial Artery </a:t>
            </a:r>
            <a:r>
              <a:rPr lang="en-US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Catheterization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[Ischemia Complication after Radial Arterial Cannulation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]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[Cannulation Procedure Brief]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[Allen Test for Radial Artery Access</a:t>
            </a:r>
            <a:r>
              <a:rPr lang="en-US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]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[U-Net CNN] Segmentation for Biomedical </a:t>
            </a:r>
            <a:r>
              <a:rPr lang="en-US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Image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Introduction Deep Learning with MATLAB</a:t>
            </a:r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70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286408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24</a:t>
            </a:r>
          </a:p>
          <a:p>
            <a:pPr>
              <a:spcBef>
                <a:spcPts val="0"/>
              </a:spcBef>
            </a:pPr>
            <a:r>
              <a:rPr lang="en-ID" sz="9600" dirty="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2044931"/>
            <a:ext cx="7733493" cy="4588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Hasil</a:t>
            </a:r>
            <a:r>
              <a:rPr lang="en-ID" sz="4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training </a:t>
            </a:r>
            <a:r>
              <a:rPr lang="en-ID" sz="4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sudah</a:t>
            </a:r>
            <a:r>
              <a:rPr lang="en-ID" sz="4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4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berhasil</a:t>
            </a:r>
            <a:endParaRPr lang="en-ID" sz="44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Weights unet_weights</a:t>
            </a:r>
            <a:r>
              <a:rPr lang="en-ID" sz="4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.hdf5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600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citra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asli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(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tanpa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augmentasi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)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50 epoch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Val_loss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0.0011 </a:t>
            </a:r>
            <a:r>
              <a:rPr lang="en-ID" sz="32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val_accuracy</a:t>
            </a:r>
            <a:r>
              <a:rPr lang="en-ID" sz="3200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2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0.9997</a:t>
            </a:r>
          </a:p>
          <a:p>
            <a:pPr algn="l"/>
            <a:endParaRPr lang="en-ID" sz="4400" dirty="0" smtClean="0">
              <a:solidFill>
                <a:srgbClr val="00B05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25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Baca Paper 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[Contrast Enhancement] Lumen Segmentation and Motion Estimation in B-Mode and Contrast Enhanced Ultrasound Images of the Carotid Artery in Patients With Atherosclerotic </a:t>
            </a:r>
            <a:r>
              <a:rPr lang="en-US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Plaque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[Enhancement + Segmentation] An Integrated System for the Segmentation of Atherosclerotic Carotid Plaque Ultrasound Video</a:t>
            </a:r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Progress PROPOSAL</a:t>
            </a:r>
            <a:endParaRPr lang="en-US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688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20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Baca Paper 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Real-Time Automatic Artery Segmentation, Reconstruction and Registration for Ultrasound-Guided Regional </a:t>
            </a:r>
            <a:r>
              <a:rPr lang="en-US" sz="200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Anaesthesia</a:t>
            </a:r>
            <a:r>
              <a:rPr lang="en-US" sz="20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of the Femoral </a:t>
            </a:r>
            <a:r>
              <a:rPr lang="en-US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Nerve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Automatic Fetal Head Circumference Measurement in Ultrasound Using Random Forest and Fast Ellipse </a:t>
            </a:r>
            <a:r>
              <a:rPr lang="en-US" sz="2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Fitting</a:t>
            </a:r>
          </a:p>
          <a:p>
            <a:pPr algn="l"/>
            <a:r>
              <a:rPr lang="en-ID" sz="36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Progress PROPOSAL</a:t>
            </a:r>
            <a:endParaRPr lang="en-US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20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04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19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Deep Learning di MIT Channel : Alexander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Amini</a:t>
            </a:r>
            <a:endParaRPr lang="en-ID" sz="20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US" sz="2000">
                <a:hlinkClick r:id="rId3"/>
              </a:rPr>
              <a:t>https://www.youtube.com/watch?v=5v1JnYv_yWs&amp;list=PLtBw6njQRU-rwp5__</a:t>
            </a:r>
            <a:r>
              <a:rPr lang="en-US" sz="2000" smtClean="0">
                <a:hlinkClick r:id="rId3"/>
              </a:rPr>
              <a:t>7C0oIVt26ZgjG9NI</a:t>
            </a:r>
            <a:endParaRPr lang="en-US" sz="2000" smtClean="0"/>
          </a:p>
          <a:p>
            <a:pPr algn="l"/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Convolution Neural Network :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Siraj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Raval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(YT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Jupyter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Notebook)</a:t>
            </a:r>
          </a:p>
          <a:p>
            <a:pPr algn="l"/>
            <a:r>
              <a:rPr lang="en-ID" sz="200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https://www.youtube.com/watch?v=FTr3n7uBIuE</a:t>
            </a:r>
            <a:endParaRPr lang="en-ID" sz="200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635" y="3619083"/>
            <a:ext cx="7814711" cy="28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9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17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AI di Channel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Siraj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Raval</a:t>
            </a:r>
            <a:endParaRPr lang="en-ID" sz="28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US" sz="2800">
                <a:hlinkClick r:id="rId3"/>
              </a:rPr>
              <a:t>https://</a:t>
            </a:r>
            <a:r>
              <a:rPr lang="en-US" sz="2800" smtClean="0">
                <a:hlinkClick r:id="rId3"/>
              </a:rPr>
              <a:t>www.youtube.com/watch?v=DCcmFXXAHf4&amp;list=PL2-dafEMk2A5bL3R2_esW9WbFFJ_H4K7K</a:t>
            </a:r>
            <a:endParaRPr lang="en-US" sz="2800" smtClean="0"/>
          </a:p>
          <a:p>
            <a:pPr algn="l"/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Cari-cari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database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tpi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gak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ktemu-ktemu</a:t>
            </a:r>
            <a:endParaRPr lang="en-ID" sz="28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Tanya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Made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bsok</a:t>
            </a:r>
            <a:r>
              <a:rPr lang="en-ID" sz="28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+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tetep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blajar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AI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87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13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15-16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Sakit</a:t>
            </a:r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tapi</a:t>
            </a:r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44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ngerjain</a:t>
            </a:r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tugas</a:t>
            </a:r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Wastek</a:t>
            </a:r>
            <a:endParaRPr lang="en-ID" sz="44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endParaRPr lang="en-ID" sz="44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936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14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Progress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Buku</a:t>
            </a:r>
            <a:r>
              <a:rPr lang="en-ID" sz="44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KP : Program </a:t>
            </a:r>
            <a:r>
              <a:rPr lang="en-ID" sz="44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Konversi</a:t>
            </a:r>
            <a:endParaRPr lang="en-ID" sz="440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911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13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Asistensi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Arifin</a:t>
            </a:r>
            <a:r>
              <a:rPr lang="en-ID" sz="40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:</a:t>
            </a:r>
          </a:p>
          <a:p>
            <a:pPr algn="l"/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Tentukan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Metode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dan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Cantumkan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pada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Judul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Besar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</a:t>
            </a:r>
            <a:r>
              <a:rPr lang="en-ID" sz="4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minggu</a:t>
            </a:r>
            <a:r>
              <a:rPr lang="en-ID" sz="4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depan</a:t>
            </a:r>
            <a:r>
              <a:rPr lang="en-ID" sz="4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progress proposal TA</a:t>
            </a:r>
            <a:endParaRPr lang="en-ID" sz="440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Jadwalkan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ketemu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Pak Made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buat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bahas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hasil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endParaRPr lang="en-ID" sz="2800" smtClean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algn="l"/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Bahan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800" err="1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belajar</a:t>
            </a:r>
            <a:r>
              <a:rPr lang="en-ID" sz="2800" smtClean="0">
                <a:solidFill>
                  <a:srgbClr val="FF00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:  </a:t>
            </a:r>
            <a:r>
              <a:rPr lang="en-ID" sz="28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ElliFit</a:t>
            </a:r>
            <a:r>
              <a:rPr lang="en-ID" sz="28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, Random Forest, Hough Transform, CNN Gas Tipis</a:t>
            </a:r>
          </a:p>
          <a:p>
            <a:pPr algn="l"/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Karakter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biar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Enjoyable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ada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5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pandangan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hidup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:</a:t>
            </a:r>
          </a:p>
          <a:p>
            <a:pPr algn="l"/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Seni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Agama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Politik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Cinta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 err="1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Seks</a:t>
            </a:r>
            <a:r>
              <a:rPr lang="en-ID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200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https://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  <a:hlinkClick r:id="rId3"/>
              </a:rPr>
              <a:t>youtu.be/dEN-zk9epag</a:t>
            </a:r>
            <a:r>
              <a:rPr lang="en-ID" sz="2000" smtClean="0">
                <a:solidFill>
                  <a:srgbClr val="FFFF00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Joko Anwar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770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12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FULL KELAS</a:t>
            </a:r>
          </a:p>
          <a:p>
            <a:pPr algn="l"/>
            <a:r>
              <a:rPr lang="en-ID" sz="48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Ketemu</a:t>
            </a:r>
            <a:r>
              <a:rPr lang="en-ID" sz="4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Pak Tri </a:t>
            </a:r>
            <a:r>
              <a:rPr lang="en-ID" sz="48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konsultasi</a:t>
            </a:r>
            <a:r>
              <a:rPr lang="en-ID" sz="4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TA</a:t>
            </a:r>
          </a:p>
          <a:p>
            <a:pPr algn="l"/>
            <a:r>
              <a:rPr lang="en-ID" sz="4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BME Awards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96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39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11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736351"/>
            <a:ext cx="7390840" cy="4736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1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Download 10 Paper </a:t>
            </a:r>
            <a:r>
              <a:rPr lang="en-ID" sz="18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Terkait</a:t>
            </a:r>
            <a:r>
              <a:rPr lang="en-ID" sz="1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18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Pra</a:t>
            </a:r>
            <a:r>
              <a:rPr lang="en-ID" sz="1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-TA di </a:t>
            </a:r>
            <a:r>
              <a:rPr lang="en-ID" sz="18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IEEEXplore</a:t>
            </a:r>
            <a:r>
              <a:rPr lang="en-ID" sz="18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[CNN Enhancement] RACE-net A Recurrent Neural Network for Biomedical Image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Segmentation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[CNN] Automatic Estimation of Fetal Abdominal Circumference From Ultrasound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Images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[ELLIPSE] Automatic Fetal Head Circumference Measurement in Ultrasound Using Random Forest and Fast Ellipse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Fitting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[ELLIPSE] Real-Time Automatic Artery Segmentation, Reconstruction and Registration for Ultrasound-Guided Regional </a:t>
            </a:r>
            <a:r>
              <a:rPr lang="en-US" sz="140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Anaesthesia</a:t>
            </a: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of the Femoral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Nerve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[FCNN] Ultrasound Image Segmentation A Deeply Supervised Network with Attention to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Boundaries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[KALMAN] Automatic Muscle </a:t>
            </a:r>
            <a:r>
              <a:rPr lang="en-ID" sz="140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Fiber</a:t>
            </a:r>
            <a:r>
              <a:rPr lang="en-ID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Orientation Tracking in Ultrasound Images Using a New Adaptive Fading Bayesian </a:t>
            </a:r>
            <a:r>
              <a:rPr lang="en-ID" sz="1400" err="1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Kalman</a:t>
            </a:r>
            <a:r>
              <a:rPr lang="en-ID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Smoother. IEEE Transactions on Image </a:t>
            </a:r>
            <a:r>
              <a:rPr lang="en-ID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Processing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[MC CNN] Multi-task Cascade Convolution Neural Networks for Automatic Thyroid Nodule Detection and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Recognition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[SSD CNN] Colonic Polyp Detection in Endoscopic Videos With Single Shot Detection Based Deep Convolutional Neural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Network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[TEMPLATE MATCHING] Automatic Detection of Lumbar Anatomy in Ultrasound Images of Human Subjects. IEEE Transactions on Biomedical </a:t>
            </a:r>
            <a:r>
              <a:rPr lang="en-US" sz="14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Engineering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[TEMPLATE MATCHING] Development of compact portable ultrasound robot for home healthcare</a:t>
            </a:r>
            <a:endParaRPr lang="en-ID" sz="140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358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smtClean="0">
                <a:solidFill>
                  <a:schemeClr val="bg1"/>
                </a:solidFill>
                <a:latin typeface="ALISEO" pitchFamily="50" charset="0"/>
              </a:rPr>
              <a:t>September</a:t>
            </a:r>
            <a:endParaRPr lang="en-US" sz="880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130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9</a:t>
            </a:r>
            <a:endParaRPr lang="en-ID" sz="4130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967318" y="2017059"/>
            <a:ext cx="8072157" cy="43053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Ngerjain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wastek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Screenshot classroom</a:t>
            </a:r>
          </a:p>
          <a:p>
            <a:pPr marL="571500" indent="-571500" algn="l">
              <a:buFontTx/>
              <a:buChar char="-"/>
            </a:pP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Buat</a:t>
            </a: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 </a:t>
            </a:r>
            <a:r>
              <a:rPr lang="en-ID" sz="4000" err="1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akun</a:t>
            </a:r>
            <a:endParaRPr lang="en-ID" sz="400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  <a:p>
            <a:pPr marL="571500" indent="-571500" algn="l">
              <a:buFontTx/>
              <a:buChar char="-"/>
            </a:pP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Google Drive</a:t>
            </a:r>
          </a:p>
          <a:p>
            <a:pPr marL="571500" indent="-571500" algn="l">
              <a:buFontTx/>
              <a:buChar char="-"/>
            </a:pP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Create Class</a:t>
            </a:r>
          </a:p>
          <a:p>
            <a:pPr marL="571500" indent="-571500" algn="l">
              <a:buFontTx/>
              <a:buChar char="-"/>
            </a:pPr>
            <a:r>
              <a:rPr lang="en-ID" sz="400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Posting Announcement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662518" y="1628775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75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96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20-23</a:t>
            </a:r>
            <a:endParaRPr lang="en-ID" sz="96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4" y="1628775"/>
            <a:ext cx="7334482" cy="50047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Updating U-Net model</a:t>
            </a:r>
          </a:p>
          <a:p>
            <a:pPr algn="l"/>
            <a:r>
              <a:rPr lang="en-ID" sz="44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Hapus</a:t>
            </a:r>
            <a:r>
              <a:rPr lang="en-ID" sz="44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Filter:</a:t>
            </a:r>
          </a:p>
          <a:p>
            <a:pPr algn="l"/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Conv9 2, 3</a:t>
            </a:r>
          </a:p>
          <a:p>
            <a:pPr algn="l"/>
            <a:endParaRPr lang="en-ID" sz="44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4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Model di training, BERHASIL!!!</a:t>
            </a:r>
          </a:p>
        </p:txBody>
      </p:sp>
    </p:spTree>
    <p:extLst>
      <p:ext uri="{BB962C8B-B14F-4D97-AF65-F5344CB8AC3E}">
        <p14:creationId xmlns:p14="http://schemas.microsoft.com/office/powerpoint/2010/main" val="98741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19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4" y="1628775"/>
            <a:ext cx="5073422" cy="50047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400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Coba</a:t>
            </a:r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4400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cari</a:t>
            </a:r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4400" dirty="0" err="1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solusi</a:t>
            </a:r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:</a:t>
            </a:r>
          </a:p>
          <a:p>
            <a:pPr algn="l"/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Buat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branch yang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berisi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unet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dengan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algoritman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lama,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ada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pada</a:t>
            </a:r>
            <a:r>
              <a:rPr lang="en-ID" sz="2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folder 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GitRepo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/</a:t>
            </a:r>
            <a:r>
              <a:rPr lang="en-ID" sz="28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unet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-old</a:t>
            </a:r>
            <a:r>
              <a:rPr lang="en-ID" sz="2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.</a:t>
            </a:r>
          </a:p>
          <a:p>
            <a:pPr algn="l"/>
            <a:endParaRPr lang="en-ID" sz="2800" dirty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000" b="1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&lt;SUDAH DI MERGE&gt;</a:t>
            </a:r>
            <a:endParaRPr lang="en-ID" sz="4000" b="1" dirty="0" smtClean="0">
              <a:solidFill>
                <a:srgbClr val="FF00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endParaRPr lang="en-ID" sz="44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3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18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4" y="1628775"/>
            <a:ext cx="5073422" cy="50047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Training Data 1000 Data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Batch_size</a:t>
            </a:r>
            <a:r>
              <a:rPr lang="en-ID" sz="32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= 2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Epochs = 100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err="1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Validation_split</a:t>
            </a:r>
            <a:r>
              <a:rPr lang="en-ID" sz="32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= 0.2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2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GPU GeForce GTX950M (01.55 – 15.33)</a:t>
            </a:r>
          </a:p>
          <a:p>
            <a:r>
              <a:rPr lang="en-ID" dirty="0" err="1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val_loss</a:t>
            </a:r>
            <a:r>
              <a:rPr lang="en-ID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: 0.1261 </a:t>
            </a:r>
            <a:endParaRPr lang="en-ID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r>
              <a:rPr lang="en-ID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val_accuracy</a:t>
            </a:r>
            <a:r>
              <a:rPr lang="en-ID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: 0.9810</a:t>
            </a:r>
            <a:endParaRPr lang="en-ID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400" dirty="0" smtClean="0">
                <a:solidFill>
                  <a:srgbClr val="FF00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OVERFITTIIINNGGGG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03" y="3699314"/>
            <a:ext cx="1778450" cy="1778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03" y="1920864"/>
            <a:ext cx="1778450" cy="17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17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64018" y="1286408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871073" y="1650550"/>
            <a:ext cx="8058971" cy="42847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6000" dirty="0" smtClean="0">
                <a:solidFill>
                  <a:srgbClr val="00B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CUDA</a:t>
            </a:r>
            <a:r>
              <a:rPr lang="en-ID" sz="60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Works Fine in :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Python 3.5.4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NVIDIA GPU Driver 442.19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CUDA Toolkit v10.1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err="1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cuDNN</a:t>
            </a:r>
            <a:r>
              <a:rPr lang="en-ID" sz="3600" dirty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v7.6.5 for CUDA Toolkit 10.1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D" sz="3600" dirty="0" err="1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Tensorflow-gpu</a:t>
            </a:r>
            <a:r>
              <a:rPr lang="en-ID" sz="3600" dirty="0" smtClean="0">
                <a:solidFill>
                  <a:srgbClr val="00B0F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2.1.0</a:t>
            </a:r>
            <a:endParaRPr lang="en-ID" sz="3600" dirty="0">
              <a:solidFill>
                <a:srgbClr val="00B0F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6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6224" y="58738"/>
            <a:ext cx="6953251" cy="1570037"/>
          </a:xfrm>
        </p:spPr>
        <p:txBody>
          <a:bodyPr>
            <a:normAutofit/>
          </a:bodyPr>
          <a:lstStyle/>
          <a:p>
            <a:r>
              <a:rPr lang="en-ID" sz="8800" dirty="0" smtClean="0">
                <a:solidFill>
                  <a:schemeClr val="bg1"/>
                </a:solidFill>
                <a:latin typeface="ALISEO" pitchFamily="50" charset="0"/>
              </a:rPr>
              <a:t>FEBRUARI</a:t>
            </a:r>
            <a:endParaRPr lang="en-US" sz="8800" dirty="0">
              <a:solidFill>
                <a:schemeClr val="bg1"/>
              </a:solidFill>
              <a:latin typeface="ALISEO" pitchFamily="50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81017" y="1650550"/>
            <a:ext cx="2675947" cy="5207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D" sz="23900" dirty="0" smtClean="0">
                <a:solidFill>
                  <a:schemeClr val="bg1"/>
                </a:solidFill>
                <a:latin typeface="DIN Pro Cond Bold" panose="020B0806020101010102" pitchFamily="34" charset="0"/>
                <a:cs typeface="DIN Pro Cond Bold" panose="020B0806020101010102" pitchFamily="34" charset="0"/>
              </a:rPr>
              <a:t>15</a:t>
            </a:r>
            <a:endParaRPr lang="en-ID" sz="23900" dirty="0" smtClean="0">
              <a:solidFill>
                <a:srgbClr val="FFFF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648635" y="1517904"/>
            <a:ext cx="7390840" cy="516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2000" dirty="0" smtClean="0">
              <a:solidFill>
                <a:schemeClr val="bg1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45224" y="1736351"/>
            <a:ext cx="0" cy="4825813"/>
          </a:xfrm>
          <a:prstGeom prst="line">
            <a:avLst/>
          </a:prstGeom>
          <a:ln w="57150">
            <a:solidFill>
              <a:srgbClr val="F36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3576837" y="1628775"/>
            <a:ext cx="7390840" cy="4947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D" sz="3200" dirty="0">
              <a:solidFill>
                <a:srgbClr val="FF0000"/>
              </a:soli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36896" y="1650550"/>
            <a:ext cx="4485117" cy="49228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40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BELAJAR GIT DAN GITHUB</a:t>
            </a:r>
            <a:endParaRPr lang="en-ID" sz="1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  <a:hlinkClick r:id="rId3"/>
            </a:endParaRPr>
          </a:p>
          <a:p>
            <a:pPr algn="l"/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https</a:t>
            </a:r>
            <a:r>
              <a:rPr lang="en-ID" sz="1800" dirty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://</a:t>
            </a:r>
            <a:r>
              <a:rPr lang="en-ID" sz="18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  <a:hlinkClick r:id="rId3"/>
              </a:rPr>
              <a:t>www.youtube.com/watch?v=lTMZxWMjXQU&amp;list=PLFIM0718LjIVknj6sgsSceMqlq242-jNf</a:t>
            </a:r>
            <a:endParaRPr lang="en-ID" sz="1800" dirty="0" smtClean="0">
              <a:solidFill>
                <a:schemeClr val="bg1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  <a:p>
            <a:pPr algn="l"/>
            <a:r>
              <a:rPr lang="en-ID" sz="4000" dirty="0" smtClean="0">
                <a:solidFill>
                  <a:schemeClr val="bg1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Dari Channel</a:t>
            </a:r>
          </a:p>
          <a:p>
            <a:pPr algn="l"/>
            <a:r>
              <a:rPr lang="en-ID" sz="2800" dirty="0" smtClean="0">
                <a:solidFill>
                  <a:srgbClr val="92D05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Web Programming UNPAS</a:t>
            </a:r>
          </a:p>
          <a:p>
            <a:pPr algn="l"/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Tutorial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enak</a:t>
            </a:r>
            <a:r>
              <a:rPr lang="en-ID" sz="2800" dirty="0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diikuti</a:t>
            </a:r>
            <a:r>
              <a:rPr lang="en-ID" sz="2800" dirty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 </a:t>
            </a:r>
            <a:r>
              <a:rPr lang="en-ID" sz="2800" dirty="0" err="1" smtClean="0">
                <a:solidFill>
                  <a:srgbClr val="FFFF00"/>
                </a:solidFill>
                <a:latin typeface="DIN Alternate" panose="020B0500000000000000" pitchFamily="34" charset="0"/>
                <a:cs typeface="DIN Pro Black" panose="020B0A04020101010102" pitchFamily="34" charset="0"/>
              </a:rPr>
              <a:t>uhuy</a:t>
            </a:r>
            <a:endParaRPr lang="en-ID" sz="2800" dirty="0" smtClean="0">
              <a:solidFill>
                <a:srgbClr val="FFFF00"/>
              </a:solidFill>
              <a:latin typeface="DIN Alternate" panose="020B0500000000000000" pitchFamily="34" charset="0"/>
              <a:cs typeface="DIN Pro Black" panose="020B0A04020101010102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811" y="1517904"/>
            <a:ext cx="3482657" cy="43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1727</Words>
  <Application>Microsoft Office PowerPoint</Application>
  <PresentationFormat>Widescreen</PresentationFormat>
  <Paragraphs>362</Paragraphs>
  <Slides>49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ALISEO</vt:lpstr>
      <vt:lpstr>Arial</vt:lpstr>
      <vt:lpstr>Calibri</vt:lpstr>
      <vt:lpstr>Calibri Light</vt:lpstr>
      <vt:lpstr>DIN</vt:lpstr>
      <vt:lpstr>DIN Alternate</vt:lpstr>
      <vt:lpstr>DIN Pro Black</vt:lpstr>
      <vt:lpstr>DIN Pro Cond Bold</vt:lpstr>
      <vt:lpstr>DIN Pro Cond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MAAP GAADA PROGRESS :( YOK LAGI YOK FOKUS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Cok Yoga</dc:creator>
  <cp:lastModifiedBy>Cok Yoga</cp:lastModifiedBy>
  <cp:revision>53</cp:revision>
  <dcterms:created xsi:type="dcterms:W3CDTF">2019-09-09T07:01:28Z</dcterms:created>
  <dcterms:modified xsi:type="dcterms:W3CDTF">2020-02-26T06:58:03Z</dcterms:modified>
</cp:coreProperties>
</file>